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3" r:id="rId3"/>
    <p:sldId id="264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E9F47-D601-EC47-9445-F3D39F06F77B}" type="datetimeFigureOut">
              <a:rPr lang="en-US" smtClean="0"/>
              <a:t>4/19/12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AAEC9-256F-674D-A612-BDF595B06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98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98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49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if I swap</a:t>
            </a:r>
            <a:r>
              <a:rPr lang="en-US" baseline="0" dirty="0" smtClean="0"/>
              <a:t> the materials in these problems?  Do the answers change?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46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1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if I swap</a:t>
            </a:r>
            <a:r>
              <a:rPr lang="en-US" baseline="0" dirty="0" smtClean="0"/>
              <a:t> the materials in these problems?  Do the answers change?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46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if I swap</a:t>
            </a:r>
            <a:r>
              <a:rPr lang="en-US" baseline="0" dirty="0" smtClean="0"/>
              <a:t> the materials in these problems?  Do the answers change?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46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</a:t>
            </a:r>
          </a:p>
          <a:p>
            <a:r>
              <a:rPr lang="en-US" dirty="0" smtClean="0"/>
              <a:t>How </a:t>
            </a:r>
            <a:r>
              <a:rPr lang="en-US" dirty="0"/>
              <a:t>I Learned to Stop Worrying and Love </a:t>
            </a:r>
            <a:r>
              <a:rPr lang="en-US" dirty="0" smtClean="0"/>
              <a:t>the Math… Again</a:t>
            </a:r>
          </a:p>
          <a:p>
            <a:endParaRPr lang="en-US" dirty="0"/>
          </a:p>
          <a:p>
            <a:r>
              <a:rPr lang="en-US" i="1" dirty="0" smtClean="0">
                <a:solidFill>
                  <a:schemeClr val="tx1"/>
                </a:solidFill>
              </a:rPr>
              <a:t>Part II: Two Step Problems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Molar Conversions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970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384994"/>
            <a:ext cx="4040188" cy="762000"/>
          </a:xfrm>
        </p:spPr>
        <p:txBody>
          <a:bodyPr/>
          <a:lstStyle/>
          <a:p>
            <a:r>
              <a:rPr lang="en-US" dirty="0" smtClean="0"/>
              <a:t>Mole &amp; particles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347886"/>
            <a:ext cx="4038600" cy="3913632"/>
          </a:xfrm>
        </p:spPr>
        <p:txBody>
          <a:bodyPr>
            <a:normAutofit/>
          </a:bodyPr>
          <a:lstStyle/>
          <a:p>
            <a:r>
              <a:rPr lang="en-US" dirty="0" smtClean="0"/>
              <a:t>1 mole  of atoms =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6.02 x 10</a:t>
            </a:r>
            <a:r>
              <a:rPr lang="en-US" baseline="30000" dirty="0" smtClean="0"/>
              <a:t>23</a:t>
            </a:r>
            <a:r>
              <a:rPr lang="en-US" dirty="0" smtClean="0"/>
              <a:t> atoms</a:t>
            </a:r>
          </a:p>
          <a:p>
            <a:r>
              <a:rPr lang="en-US" dirty="0" smtClean="0"/>
              <a:t>1 mole of molecules = 	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chemeClr val="tx1"/>
                </a:solidFill>
              </a:rPr>
              <a:t>6.02 x 10</a:t>
            </a:r>
            <a:r>
              <a:rPr lang="en-US" baseline="30000" dirty="0">
                <a:solidFill>
                  <a:schemeClr val="tx1"/>
                </a:solidFill>
              </a:rPr>
              <a:t>23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molecules</a:t>
            </a:r>
            <a:endParaRPr lang="en-US" dirty="0">
              <a:solidFill>
                <a:schemeClr val="tx1"/>
              </a:solidFill>
            </a:endParaRPr>
          </a:p>
          <a:p>
            <a:pPr marL="365760" lvl="1" indent="0">
              <a:buNone/>
            </a:pPr>
            <a:endParaRPr lang="en-US" dirty="0" smtClean="0"/>
          </a:p>
          <a:p>
            <a:r>
              <a:rPr lang="en-US" dirty="0" smtClean="0"/>
              <a:t>Does it matter what the material is when you convert from moles to particles?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mole of Al= 26.981 g</a:t>
            </a:r>
          </a:p>
          <a:p>
            <a:r>
              <a:rPr lang="en-US" dirty="0" smtClean="0"/>
              <a:t>1 mole MgSO4 = 120.37 g</a:t>
            </a:r>
          </a:p>
          <a:p>
            <a:endParaRPr lang="en-US" dirty="0"/>
          </a:p>
          <a:p>
            <a:r>
              <a:rPr lang="en-US" dirty="0" smtClean="0"/>
              <a:t>Why is the mass of a mole different for each substance?</a:t>
            </a:r>
          </a:p>
          <a:p>
            <a:r>
              <a:rPr lang="en-US" dirty="0" smtClean="0"/>
              <a:t>What is a molar mass?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/>
          </a:bodyPr>
          <a:lstStyle/>
          <a:p>
            <a:r>
              <a:rPr lang="en-US" dirty="0" smtClean="0"/>
              <a:t>Back on track:  Working in </a:t>
            </a:r>
            <a:r>
              <a:rPr lang="en-US" b="1" u="sng" dirty="0" smtClean="0"/>
              <a:t>MOLES</a:t>
            </a:r>
            <a:endParaRPr lang="en-US" b="1" u="sn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Mole &amp; mass </a:t>
            </a:r>
          </a:p>
          <a:p>
            <a:r>
              <a:rPr lang="en-US" dirty="0" smtClean="0"/>
              <a:t>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02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384994"/>
            <a:ext cx="4040188" cy="762000"/>
          </a:xfrm>
        </p:spPr>
        <p:txBody>
          <a:bodyPr/>
          <a:lstStyle/>
          <a:p>
            <a:r>
              <a:rPr lang="en-US" dirty="0" smtClean="0"/>
              <a:t>Mass to particle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347886"/>
            <a:ext cx="4038600" cy="14333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you have 2.3 g of aluminum how many atoms of aluminum do you have?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17837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you have 1.5 x 10</a:t>
            </a:r>
            <a:r>
              <a:rPr lang="en-US" baseline="30000" dirty="0" smtClean="0"/>
              <a:t>24</a:t>
            </a:r>
            <a:r>
              <a:rPr lang="en-US" dirty="0" smtClean="0"/>
              <a:t> formula units of Magnesium sulfate, how many grams of </a:t>
            </a:r>
            <a:r>
              <a:rPr lang="en-US" dirty="0"/>
              <a:t>Magnesium sulfate </a:t>
            </a:r>
            <a:r>
              <a:rPr lang="en-US" dirty="0" smtClean="0"/>
              <a:t>do you have?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/>
          </a:bodyPr>
          <a:lstStyle/>
          <a:p>
            <a:r>
              <a:rPr lang="en-US" dirty="0" smtClean="0"/>
              <a:t>Some sample 2-step problems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Particle to mass 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726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65569" y="4430106"/>
            <a:ext cx="1503623" cy="1459925"/>
            <a:chOff x="875897" y="2511072"/>
            <a:chExt cx="1503623" cy="1459925"/>
          </a:xfrm>
        </p:grpSpPr>
        <p:sp>
          <p:nvSpPr>
            <p:cNvPr id="2" name="Oval 1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94871" y="2963649"/>
              <a:ext cx="1065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Mass</a:t>
              </a:r>
              <a:endParaRPr lang="en-US" sz="28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87372" y="4430106"/>
            <a:ext cx="1536440" cy="1459925"/>
            <a:chOff x="875897" y="2511072"/>
            <a:chExt cx="1536440" cy="1459925"/>
          </a:xfrm>
        </p:grpSpPr>
        <p:sp>
          <p:nvSpPr>
            <p:cNvPr id="6" name="Oval 5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08714" y="2963649"/>
              <a:ext cx="1503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MOLES</a:t>
              </a:r>
              <a:endParaRPr lang="en-US" sz="2800" dirty="0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>
            <a:off x="5323812" y="4722091"/>
            <a:ext cx="1741757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389365" y="5546045"/>
            <a:ext cx="158207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83895" y="4357068"/>
            <a:ext cx="138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 molar mass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955966" y="5581284"/>
            <a:ext cx="174175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955966" y="4780554"/>
            <a:ext cx="1582078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08262" y="4318889"/>
            <a:ext cx="1711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</a:t>
            </a:r>
            <a:r>
              <a:rPr lang="en-US" sz="2400" dirty="0" smtClean="0"/>
              <a:t>6.02 * 10</a:t>
            </a:r>
            <a:r>
              <a:rPr lang="en-US" sz="2400" baseline="30000" dirty="0" smtClean="0"/>
              <a:t>23</a:t>
            </a:r>
            <a:endParaRPr lang="en-US" sz="24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1955966" y="5558233"/>
            <a:ext cx="1750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÷ </a:t>
            </a:r>
            <a:r>
              <a:rPr lang="en-US" sz="2400" dirty="0" smtClean="0"/>
              <a:t> </a:t>
            </a:r>
            <a:r>
              <a:rPr lang="en-US" sz="2400" dirty="0"/>
              <a:t>6.02 * 10</a:t>
            </a:r>
            <a:r>
              <a:rPr lang="en-US" sz="2400" baseline="30000" dirty="0"/>
              <a:t>23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89365" y="5520699"/>
            <a:ext cx="1432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÷ </a:t>
            </a:r>
            <a:r>
              <a:rPr lang="en-US" dirty="0" smtClean="0"/>
              <a:t>molar</a:t>
            </a:r>
            <a:r>
              <a:rPr lang="en-US" sz="1600" dirty="0" smtClean="0"/>
              <a:t> mass</a:t>
            </a:r>
            <a:endParaRPr lang="en-US" sz="16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19526" y="4453133"/>
            <a:ext cx="1536440" cy="1459925"/>
            <a:chOff x="875897" y="2511072"/>
            <a:chExt cx="1536440" cy="1459925"/>
          </a:xfrm>
        </p:grpSpPr>
        <p:sp>
          <p:nvSpPr>
            <p:cNvPr id="21" name="Oval 20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08714" y="2963649"/>
              <a:ext cx="1503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Particles</a:t>
              </a:r>
              <a:endParaRPr lang="en-US" sz="28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19526" y="455589"/>
            <a:ext cx="8269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Sucrose has a molecular formula of C12H22O11.  If you have 1 tablespoon (14.54 g)</a:t>
            </a:r>
          </a:p>
          <a:p>
            <a:r>
              <a:rPr lang="en-US" dirty="0" smtClean="0"/>
              <a:t>of Sucrose, how many molecules of sucrose do you 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354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/>
          </a:bodyPr>
          <a:lstStyle/>
          <a:p>
            <a:r>
              <a:rPr lang="en-US" dirty="0" smtClean="0"/>
              <a:t>Try these on your own…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1582438"/>
          </a:xfrm>
        </p:spPr>
        <p:txBody>
          <a:bodyPr/>
          <a:lstStyle/>
          <a:p>
            <a:r>
              <a:rPr lang="en-US" dirty="0" smtClean="0"/>
              <a:t>If you have one million molecules of oxygen gas, how many grams of oxygen do you have?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985413"/>
            <a:ext cx="4040188" cy="1996618"/>
          </a:xfrm>
        </p:spPr>
        <p:txBody>
          <a:bodyPr/>
          <a:lstStyle/>
          <a:p>
            <a:r>
              <a:rPr lang="en-US" dirty="0" smtClean="0"/>
              <a:t>If you have 75 g of ammonia how many molecules of ammonia do you have?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67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8788" y="3837341"/>
            <a:ext cx="4038600" cy="2692773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NH3   </a:t>
            </a:r>
            <a:r>
              <a:rPr lang="en-US" sz="2400" dirty="0" smtClean="0"/>
              <a:t>molar mass = 17 g/</a:t>
            </a:r>
            <a:r>
              <a:rPr lang="en-US" sz="2400" dirty="0" err="1" smtClean="0"/>
              <a:t>mol</a:t>
            </a:r>
            <a:endParaRPr lang="en-US" sz="2400" dirty="0" smtClean="0"/>
          </a:p>
          <a:p>
            <a:r>
              <a:rPr lang="en-US" dirty="0" smtClean="0"/>
              <a:t>Have 4.4 moles of NH3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Answer: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2.7 x 10</a:t>
            </a:r>
            <a:r>
              <a:rPr lang="en-US" baseline="30000" dirty="0" smtClean="0"/>
              <a:t>24</a:t>
            </a:r>
            <a:r>
              <a:rPr lang="en-US" dirty="0" smtClean="0"/>
              <a:t> molecules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8200" y="3831433"/>
            <a:ext cx="4038600" cy="26986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O2  </a:t>
            </a:r>
            <a:r>
              <a:rPr lang="en-US" sz="2000" dirty="0" smtClean="0"/>
              <a:t>molar mass = 32 g/</a:t>
            </a:r>
            <a:r>
              <a:rPr lang="en-US" sz="2000" dirty="0" err="1" smtClean="0"/>
              <a:t>mol</a:t>
            </a:r>
            <a:endParaRPr lang="en-US" sz="2000" dirty="0" smtClean="0"/>
          </a:p>
          <a:p>
            <a:r>
              <a:rPr lang="en-US" dirty="0" smtClean="0"/>
              <a:t>1.7 x 10-18 moles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Answer:</a:t>
            </a:r>
          </a:p>
          <a:p>
            <a:pPr marL="0" indent="0">
              <a:buNone/>
            </a:pPr>
            <a:r>
              <a:rPr lang="en-US" dirty="0" smtClean="0"/>
              <a:t>	5 x 10</a:t>
            </a:r>
            <a:r>
              <a:rPr lang="en-US" baseline="30000" dirty="0" smtClean="0"/>
              <a:t>-17</a:t>
            </a:r>
            <a:r>
              <a:rPr lang="en-US" dirty="0" smtClean="0"/>
              <a:t> g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/>
          </a:bodyPr>
          <a:lstStyle/>
          <a:p>
            <a:r>
              <a:rPr lang="en-US" dirty="0" smtClean="0"/>
              <a:t>Try these on your own…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1582438"/>
          </a:xfrm>
        </p:spPr>
        <p:txBody>
          <a:bodyPr/>
          <a:lstStyle/>
          <a:p>
            <a:r>
              <a:rPr lang="en-US" dirty="0" smtClean="0"/>
              <a:t>If you have one million molecules of oxygen gas, how many grams of oxygen do you have?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985413"/>
            <a:ext cx="4040188" cy="1996618"/>
          </a:xfrm>
        </p:spPr>
        <p:txBody>
          <a:bodyPr/>
          <a:lstStyle/>
          <a:p>
            <a:r>
              <a:rPr lang="en-US" dirty="0" smtClean="0"/>
              <a:t>If you have 75 g of ammonia how many molecules of ammonia do you 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913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259</TotalTime>
  <Words>334</Words>
  <Application>Microsoft Macintosh PowerPoint</Application>
  <PresentationFormat>On-screen Show (4:3)</PresentationFormat>
  <Paragraphs>61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Molar Conversions</vt:lpstr>
      <vt:lpstr>Back on track:  Working in MOLES</vt:lpstr>
      <vt:lpstr>Some sample 2-step problems</vt:lpstr>
      <vt:lpstr>PowerPoint Presentation</vt:lpstr>
      <vt:lpstr>Try these on your own…</vt:lpstr>
      <vt:lpstr>Try these on your own…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Molar Conversions</dc:title>
  <dc:creator>CHRISTOPHER, STERMAN</dc:creator>
  <cp:lastModifiedBy>CHRISTOPHER, STERMAN</cp:lastModifiedBy>
  <cp:revision>20</cp:revision>
  <dcterms:created xsi:type="dcterms:W3CDTF">2012-04-03T13:30:27Z</dcterms:created>
  <dcterms:modified xsi:type="dcterms:W3CDTF">2012-04-19T12:01:33Z</dcterms:modified>
</cp:coreProperties>
</file>